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96" r:id="rId2"/>
    <p:sldId id="632" r:id="rId3"/>
    <p:sldId id="630" r:id="rId4"/>
    <p:sldId id="629" r:id="rId5"/>
    <p:sldId id="633" r:id="rId6"/>
    <p:sldId id="634" r:id="rId7"/>
    <p:sldId id="635" r:id="rId8"/>
    <p:sldId id="636" r:id="rId9"/>
    <p:sldId id="637" r:id="rId10"/>
    <p:sldId id="638" r:id="rId11"/>
    <p:sldId id="655" r:id="rId12"/>
    <p:sldId id="639" r:id="rId13"/>
    <p:sldId id="657" r:id="rId14"/>
    <p:sldId id="658" r:id="rId15"/>
    <p:sldId id="659" r:id="rId16"/>
    <p:sldId id="654" r:id="rId17"/>
    <p:sldId id="656" r:id="rId18"/>
    <p:sldId id="602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4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D23"/>
    <a:srgbClr val="F4C0BA"/>
    <a:srgbClr val="A6A6A6"/>
    <a:srgbClr val="D5CAC2"/>
    <a:srgbClr val="DABCA9"/>
    <a:srgbClr val="F3F5F4"/>
    <a:srgbClr val="F1F1F1"/>
    <a:srgbClr val="E9E8E4"/>
    <a:srgbClr val="DDE1E0"/>
    <a:srgbClr val="AFE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2" autoAdjust="0"/>
    <p:restoredTop sz="94044" autoAdjust="0"/>
  </p:normalViewPr>
  <p:slideViewPr>
    <p:cSldViewPr snapToGrid="0">
      <p:cViewPr>
        <p:scale>
          <a:sx n="104" d="100"/>
          <a:sy n="104" d="100"/>
        </p:scale>
        <p:origin x="1088" y="144"/>
      </p:cViewPr>
      <p:guideLst>
        <p:guide orient="horz" pos="2183"/>
        <p:guide pos="3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 showGuides="1">
      <p:cViewPr varScale="1">
        <p:scale>
          <a:sx n="48" d="100"/>
          <a:sy n="48" d="100"/>
        </p:scale>
        <p:origin x="2752" y="44"/>
      </p:cViewPr>
      <p:guideLst>
        <p:guide orient="horz" pos="2864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10138-191E-4858-993C-B6E2063CF980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F823C-5654-4909-A01D-3C3385B474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02FBA-2F42-4D44-B3EC-3C1EA9D99BCB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AD11A-D833-472A-93B7-0BB301FB2E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AD11A-D833-472A-93B7-0BB301FB2E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18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alphaModFix amt="9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083310" y="3236595"/>
            <a:ext cx="10129520" cy="18923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88596" y="5291993"/>
            <a:ext cx="9144000" cy="516459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  <a:endParaRPr lang="en-US" altLang="zh-CN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1088595" y="5817688"/>
            <a:ext cx="9144001" cy="487707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单击此处编辑部门</a:t>
            </a:r>
          </a:p>
          <a:p>
            <a:pPr lvl="0"/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930910" y="3061254"/>
            <a:ext cx="1302385" cy="673735"/>
            <a:chOff x="1084584" y="3958070"/>
            <a:chExt cx="2706013" cy="992883"/>
          </a:xfrm>
        </p:grpSpPr>
        <p:sp>
          <p:nvSpPr>
            <p:cNvPr id="7" name="矩形 6"/>
            <p:cNvSpPr/>
            <p:nvPr userDrawn="1"/>
          </p:nvSpPr>
          <p:spPr>
            <a:xfrm>
              <a:off x="1084584" y="3958070"/>
              <a:ext cx="2110152" cy="992883"/>
            </a:xfrm>
            <a:prstGeom prst="rect">
              <a:avLst/>
            </a:prstGeom>
            <a:solidFill>
              <a:srgbClr val="E72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组合 2"/>
            <p:cNvGrpSpPr/>
            <p:nvPr userDrawn="1"/>
          </p:nvGrpSpPr>
          <p:grpSpPr>
            <a:xfrm>
              <a:off x="3362889" y="3958070"/>
              <a:ext cx="427708" cy="992883"/>
              <a:chOff x="2767028" y="2909230"/>
              <a:chExt cx="333376" cy="844550"/>
            </a:xfrm>
          </p:grpSpPr>
          <p:sp>
            <p:nvSpPr>
              <p:cNvPr id="9" name="矩形 8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2767028" y="2909230"/>
                <a:ext cx="147638" cy="844550"/>
              </a:xfrm>
              <a:prstGeom prst="rect">
                <a:avLst/>
              </a:prstGeom>
              <a:solidFill>
                <a:srgbClr val="E72D2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b="1" kern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0" name="矩形 9"/>
              <p:cNvSpPr/>
              <p:nvPr userDrawn="1">
                <p:custDataLst>
                  <p:tags r:id="rId2"/>
                </p:custDataLst>
              </p:nvPr>
            </p:nvSpPr>
            <p:spPr>
              <a:xfrm flipH="1">
                <a:off x="2959116" y="2909230"/>
                <a:ext cx="44450" cy="844550"/>
              </a:xfrm>
              <a:prstGeom prst="rect">
                <a:avLst/>
              </a:prstGeom>
              <a:solidFill>
                <a:srgbClr val="E72D2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b="1" kern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>
                <p:custDataLst>
                  <p:tags r:id="rId3"/>
                </p:custDataLst>
              </p:nvPr>
            </p:nvSpPr>
            <p:spPr>
              <a:xfrm flipH="1">
                <a:off x="3054367" y="2909230"/>
                <a:ext cx="46037" cy="844550"/>
              </a:xfrm>
              <a:prstGeom prst="rect">
                <a:avLst/>
              </a:prstGeom>
              <a:solidFill>
                <a:srgbClr val="E72D2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b="1" kern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4685" y="2882900"/>
            <a:ext cx="8121650" cy="993140"/>
          </a:xfrm>
        </p:spPr>
        <p:txBody>
          <a:bodyPr anchor="ctr"/>
          <a:lstStyle>
            <a:lvl1pPr algn="ctr"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E57F-AF71-4B52-A93D-5663B195F6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8D54-A590-4BEB-A7B2-BF2AE18128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950788" y="2880995"/>
            <a:ext cx="1014730" cy="9931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NO.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内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1ACE-77A6-4D32-BA67-4CC95B38E163}" type="datetime1">
              <a:rPr lang="zh-CN" altLang="en-US" smtClean="0"/>
              <a:t>2021/4/17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 hasCustomPrompt="1"/>
          </p:nvPr>
        </p:nvSpPr>
        <p:spPr>
          <a:xfrm>
            <a:off x="876935" y="1310640"/>
            <a:ext cx="10437495" cy="4704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第一级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75030" y="1363980"/>
            <a:ext cx="5014595" cy="45847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2754" y="1370691"/>
            <a:ext cx="5014595" cy="457798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EF0E-8519-4423-9CFD-DA0667F314DE}" type="datetime1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75030" y="1310640"/>
            <a:ext cx="5200650" cy="82359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75030" y="2133600"/>
            <a:ext cx="5200650" cy="401066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090920" y="1310640"/>
            <a:ext cx="5225415" cy="82359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090920" y="2133600"/>
            <a:ext cx="5225415" cy="401066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E57F-AF71-4B52-A93D-5663B195F6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8D54-A590-4BEB-A7B2-BF2AE18128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E57F-AF71-4B52-A93D-5663B195F6F9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8D54-A590-4BEB-A7B2-BF2AE18128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文本占位符 4"/>
          <p:cNvSpPr>
            <a:spLocks noGrp="1"/>
          </p:cNvSpPr>
          <p:nvPr>
            <p:ph type="body" sz="quarter" idx="17" hasCustomPrompt="1"/>
          </p:nvPr>
        </p:nvSpPr>
        <p:spPr>
          <a:xfrm>
            <a:off x="875030" y="1281430"/>
            <a:ext cx="5200650" cy="600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1" name="内容占位符 5"/>
          <p:cNvSpPr>
            <a:spLocks noGrp="1"/>
          </p:cNvSpPr>
          <p:nvPr>
            <p:ph sz="quarter" idx="18" hasCustomPrompt="1"/>
          </p:nvPr>
        </p:nvSpPr>
        <p:spPr>
          <a:xfrm>
            <a:off x="881380" y="1881505"/>
            <a:ext cx="5200650" cy="175577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 hasCustomPrompt="1"/>
          </p:nvPr>
        </p:nvSpPr>
        <p:spPr>
          <a:xfrm>
            <a:off x="881380" y="3637280"/>
            <a:ext cx="5200650" cy="600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20" hasCustomPrompt="1"/>
          </p:nvPr>
        </p:nvSpPr>
        <p:spPr>
          <a:xfrm>
            <a:off x="881380" y="4237355"/>
            <a:ext cx="5200650" cy="175577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21" hasCustomPrompt="1"/>
          </p:nvPr>
        </p:nvSpPr>
        <p:spPr>
          <a:xfrm>
            <a:off x="6123940" y="1281430"/>
            <a:ext cx="5200650" cy="600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22" hasCustomPrompt="1"/>
          </p:nvPr>
        </p:nvSpPr>
        <p:spPr>
          <a:xfrm>
            <a:off x="6123940" y="1881505"/>
            <a:ext cx="5200650" cy="175577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123940" y="3637280"/>
            <a:ext cx="5200650" cy="600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24" hasCustomPrompt="1"/>
          </p:nvPr>
        </p:nvSpPr>
        <p:spPr>
          <a:xfrm>
            <a:off x="6123940" y="4237355"/>
            <a:ext cx="5200650" cy="175577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684802" y="2345629"/>
            <a:ext cx="5864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Thank You!</a:t>
            </a:r>
            <a:endParaRPr lang="zh-CN" altLang="en-US" sz="45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1ACE-77A6-4D32-BA67-4CC95B38E163}" type="datetime1">
              <a:rPr lang="zh-CN" altLang="en-US" smtClean="0"/>
              <a:t>2021/4/17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75665" y="375920"/>
            <a:ext cx="1044067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76935" y="1310640"/>
            <a:ext cx="10437495" cy="4704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第一级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5030" y="6296660"/>
            <a:ext cx="29711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167C1ACE-77A6-4D32-BA67-4CC95B38E163}" type="datetime1">
              <a:rPr lang="zh-CN" altLang="en-US" smtClean="0"/>
              <a:t>2021/4/17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1181" y="631394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28660" y="6296660"/>
            <a:ext cx="2988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 pitchFamily="34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v77U1UoLnA" TargetMode="External"/><Relationship Id="rId2" Type="http://schemas.openxmlformats.org/officeDocument/2006/relationships/hyperlink" Target="https://www.youtube.com/watch?v=zO70nrWcAyk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DEIL3KeXL9w&amp;t=198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ScRNA</a:t>
            </a:r>
            <a:r>
              <a:rPr lang="en-US" altLang="zh-CN" dirty="0"/>
              <a:t>-seq</a:t>
            </a:r>
            <a:r>
              <a:rPr lang="zh-CN" altLang="en-US" dirty="0"/>
              <a:t>之图谱绘制和</a:t>
            </a:r>
            <a:r>
              <a:rPr lang="en-US" altLang="zh-CN" dirty="0"/>
              <a:t>Marker</a:t>
            </a:r>
            <a:r>
              <a:rPr lang="zh-CN" altLang="en-US" dirty="0"/>
              <a:t>鉴定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王    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科技服务事业部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203690" y="6296660"/>
            <a:ext cx="298831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CB2B6-0AE3-8344-B834-ACE8D7A8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UMAP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52F9C0-CC1A-9A49-99AD-B48C599C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BEFB5D-51B4-EA45-A271-DC5BD00BE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8" b="3748"/>
          <a:stretch/>
        </p:blipFill>
        <p:spPr>
          <a:xfrm>
            <a:off x="875665" y="1762173"/>
            <a:ext cx="4907618" cy="3333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1C4F7D-9CF0-D84C-A13E-9BA22127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83" y="1709243"/>
            <a:ext cx="5571375" cy="35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7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C7FE8-37E6-1947-9506-4BF19DFE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UMAP-</a:t>
            </a:r>
            <a:r>
              <a:rPr kumimoji="1" lang="zh-CN" altLang="en-US" dirty="0"/>
              <a:t>总结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6C842-F7AE-384D-9C90-C07DAFB0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D3759B-A95F-6B4B-A8C2-FEE9AE80E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11" y="1544404"/>
            <a:ext cx="8090807" cy="493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5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FAADE-65C8-654A-B8A2-7DC2279A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各种降维方法性能比较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DBA7E1-FFA3-D64A-A029-7556B726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E6A769-AC4B-1F42-ABE3-E248CE93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67" y="1244986"/>
            <a:ext cx="3401601" cy="279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24image42454064">
            <a:extLst>
              <a:ext uri="{FF2B5EF4-FFF2-40B4-BE49-F238E27FC236}">
                <a16:creationId xmlns:a16="http://schemas.microsoft.com/office/drawing/2014/main" id="{9CD98890-C26A-CC4B-A14C-62F90784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082" y="1173074"/>
            <a:ext cx="3565318" cy="287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24image42442464">
            <a:extLst>
              <a:ext uri="{FF2B5EF4-FFF2-40B4-BE49-F238E27FC236}">
                <a16:creationId xmlns:a16="http://schemas.microsoft.com/office/drawing/2014/main" id="{BE6524B4-515C-A149-BB64-FDCA51821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090" y="4198037"/>
            <a:ext cx="4077925" cy="246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D2E53A-9F54-3342-89CB-8D57D2EF2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82" y="4015476"/>
            <a:ext cx="3191317" cy="27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6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06804-B552-D242-9111-D205FAA5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案例</a:t>
            </a:r>
            <a:r>
              <a:rPr kumimoji="1" lang="en-US" altLang="zh-CN" dirty="0"/>
              <a:t>1-</a:t>
            </a:r>
            <a:r>
              <a:rPr kumimoji="1" lang="zh-CN" altLang="en-US" dirty="0"/>
              <a:t>果蝇大脑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09C12F-585E-154F-8BD7-36C173C9D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EEA0FE-863F-F941-ACD8-337AEA914935}"/>
              </a:ext>
            </a:extLst>
          </p:cNvPr>
          <p:cNvSpPr txBox="1"/>
          <p:nvPr/>
        </p:nvSpPr>
        <p:spPr>
          <a:xfrm>
            <a:off x="875665" y="1250466"/>
            <a:ext cx="3704860" cy="463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果蝇衰老过程中的大脑细胞图谱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A200E7-BB95-5245-AD7B-FF84EF151E9C}"/>
              </a:ext>
            </a:extLst>
          </p:cNvPr>
          <p:cNvSpPr/>
          <p:nvPr/>
        </p:nvSpPr>
        <p:spPr>
          <a:xfrm>
            <a:off x="7793800" y="5523971"/>
            <a:ext cx="2778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 err="1"/>
              <a:t>doi</a:t>
            </a:r>
            <a:r>
              <a:rPr lang="en" altLang="zh-CN" sz="1600" dirty="0"/>
              <a:t>: 10.1016/j.cell.2018.05.057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58307E-756B-B04F-8735-864110C00CC8}"/>
              </a:ext>
            </a:extLst>
          </p:cNvPr>
          <p:cNvSpPr txBox="1"/>
          <p:nvPr/>
        </p:nvSpPr>
        <p:spPr>
          <a:xfrm>
            <a:off x="7049591" y="2374148"/>
            <a:ext cx="4266744" cy="263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雌、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雄性果蝇，分布在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个时间点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）过滤后得到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57K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高质量细胞（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87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个簇）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）细胞身份：</a:t>
            </a:r>
            <a:r>
              <a:rPr kumimoji="1" lang="zh-CN" altLang="en-US" sz="1600" dirty="0">
                <a:solidFill>
                  <a:srgbClr val="C00000"/>
                </a:solidFill>
              </a:rPr>
              <a:t>已发表</a:t>
            </a:r>
            <a:r>
              <a:rPr kumimoji="1" lang="en-US" altLang="zh-CN" sz="1600" dirty="0">
                <a:solidFill>
                  <a:srgbClr val="C00000"/>
                </a:solidFill>
              </a:rPr>
              <a:t>marker</a:t>
            </a:r>
            <a:r>
              <a:rPr kumimoji="1" lang="zh-CN" altLang="en-US" sz="1600" dirty="0">
                <a:solidFill>
                  <a:srgbClr val="C00000"/>
                </a:solidFill>
              </a:rPr>
              <a:t>基因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）和</a:t>
            </a:r>
            <a:r>
              <a:rPr kumimoji="1" lang="zh-CN" altLang="en-US" sz="1600" dirty="0">
                <a:solidFill>
                  <a:srgbClr val="C00000"/>
                </a:solidFill>
              </a:rPr>
              <a:t>果蝇大脑亚群转录组数据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（嗅觉投射神经元等）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）共鉴定到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37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个细胞身份类型，中间大部分细胞类型未能确定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83514F8-0678-A94C-9C6B-481E2A6DF64F}"/>
              </a:ext>
            </a:extLst>
          </p:cNvPr>
          <p:cNvGrpSpPr/>
          <p:nvPr/>
        </p:nvGrpSpPr>
        <p:grpSpPr>
          <a:xfrm>
            <a:off x="805040" y="2081592"/>
            <a:ext cx="6161660" cy="4073321"/>
            <a:chOff x="875666" y="1205377"/>
            <a:chExt cx="6161660" cy="407332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197690E-472C-6E44-97BB-C845BC34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666" y="1242591"/>
              <a:ext cx="5889870" cy="3537228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7B0FB65-E649-6242-81EE-5A0AAD0DACDF}"/>
                </a:ext>
              </a:extLst>
            </p:cNvPr>
            <p:cNvSpPr txBox="1"/>
            <p:nvPr/>
          </p:nvSpPr>
          <p:spPr>
            <a:xfrm>
              <a:off x="5854791" y="1205377"/>
              <a:ext cx="9861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rgbClr val="C00000"/>
                  </a:solidFill>
                </a:rPr>
                <a:t>5-</a:t>
              </a:r>
              <a:r>
                <a:rPr kumimoji="1" lang="zh-CN" altLang="en-US" sz="800" b="1" dirty="0">
                  <a:solidFill>
                    <a:srgbClr val="C00000"/>
                  </a:solidFill>
                </a:rPr>
                <a:t>羟色胺</a:t>
              </a:r>
              <a:r>
                <a:rPr kumimoji="1" lang="zh-CN" altLang="en-US" sz="800" dirty="0">
                  <a:solidFill>
                    <a:srgbClr val="C00000"/>
                  </a:solidFill>
                </a:rPr>
                <a:t>能神经元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7FB09CD-9B41-954A-9023-53F6ABA59FC0}"/>
                </a:ext>
              </a:extLst>
            </p:cNvPr>
            <p:cNvSpPr txBox="1"/>
            <p:nvPr/>
          </p:nvSpPr>
          <p:spPr>
            <a:xfrm>
              <a:off x="5963794" y="2479420"/>
              <a:ext cx="7681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rgbClr val="C00000"/>
                  </a:solidFill>
                </a:rPr>
                <a:t>OA/TA</a:t>
              </a:r>
              <a:r>
                <a:rPr kumimoji="1" lang="zh-CN" altLang="en-US" sz="800" dirty="0">
                  <a:solidFill>
                    <a:srgbClr val="C00000"/>
                  </a:solidFill>
                </a:rPr>
                <a:t>神经元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433E94-91A1-EE49-842F-5478BA61DF47}"/>
                </a:ext>
              </a:extLst>
            </p:cNvPr>
            <p:cNvSpPr txBox="1"/>
            <p:nvPr/>
          </p:nvSpPr>
          <p:spPr>
            <a:xfrm>
              <a:off x="5854791" y="3306453"/>
              <a:ext cx="9028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800" dirty="0">
                  <a:solidFill>
                    <a:srgbClr val="C00000"/>
                  </a:solidFill>
                </a:rPr>
                <a:t>多巴胺能神经元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927A7C8-D495-1447-B23F-A37BB5083DCE}"/>
                </a:ext>
              </a:extLst>
            </p:cNvPr>
            <p:cNvSpPr txBox="1"/>
            <p:nvPr/>
          </p:nvSpPr>
          <p:spPr>
            <a:xfrm>
              <a:off x="5575066" y="4817033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800" dirty="0" err="1">
                  <a:solidFill>
                    <a:srgbClr val="C00000"/>
                  </a:solidFill>
                </a:rPr>
                <a:t>Hml</a:t>
              </a:r>
              <a:r>
                <a:rPr kumimoji="1" lang="zh-CN" altLang="en-US" sz="800" dirty="0">
                  <a:solidFill>
                    <a:srgbClr val="C00000"/>
                  </a:solidFill>
                </a:rPr>
                <a:t>：血淋巴细胞</a:t>
              </a:r>
              <a:endParaRPr kumimoji="1" lang="en-US" altLang="zh-CN" sz="800" dirty="0">
                <a:solidFill>
                  <a:srgbClr val="C00000"/>
                </a:solidFill>
              </a:endParaRPr>
            </a:p>
            <a:p>
              <a:pPr algn="ctr"/>
              <a:r>
                <a:rPr kumimoji="1" lang="en-US" altLang="zh-CN" sz="800" dirty="0" err="1">
                  <a:solidFill>
                    <a:srgbClr val="C00000"/>
                  </a:solidFill>
                </a:rPr>
                <a:t>alrm</a:t>
              </a:r>
              <a:r>
                <a:rPr kumimoji="1" lang="zh-CN" altLang="en-US" sz="800" dirty="0">
                  <a:solidFill>
                    <a:srgbClr val="C00000"/>
                  </a:solidFill>
                </a:rPr>
                <a:t>：星形胶质细胞</a:t>
              </a:r>
              <a:endParaRPr kumimoji="1" lang="en-US" altLang="zh-CN" sz="800" dirty="0">
                <a:solidFill>
                  <a:srgbClr val="C00000"/>
                </a:solidFill>
              </a:endParaRPr>
            </a:p>
            <a:p>
              <a:pPr algn="ctr"/>
              <a:r>
                <a:rPr kumimoji="1" lang="en-US" altLang="zh-CN" sz="800" dirty="0">
                  <a:solidFill>
                    <a:srgbClr val="C00000"/>
                  </a:solidFill>
                </a:rPr>
                <a:t>wrapper</a:t>
              </a:r>
              <a:r>
                <a:rPr kumimoji="1" lang="zh-CN" altLang="en-US" sz="800" dirty="0">
                  <a:solidFill>
                    <a:srgbClr val="C00000"/>
                  </a:solidFill>
                </a:rPr>
                <a:t>：皮质神经胶质细胞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24D6725-5155-6849-BDAA-D3ABFC5E1F8A}"/>
              </a:ext>
            </a:extLst>
          </p:cNvPr>
          <p:cNvSpPr txBox="1"/>
          <p:nvPr/>
        </p:nvSpPr>
        <p:spPr>
          <a:xfrm>
            <a:off x="5011116" y="4303855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rgbClr val="C00000"/>
                </a:solidFill>
              </a:rPr>
              <a:t>凯尼恩细胞</a:t>
            </a:r>
          </a:p>
        </p:txBody>
      </p:sp>
    </p:spTree>
    <p:extLst>
      <p:ext uri="{BB962C8B-B14F-4D97-AF65-F5344CB8AC3E}">
        <p14:creationId xmlns:p14="http://schemas.microsoft.com/office/powerpoint/2010/main" val="28242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1A952-FFEB-4245-9BA1-BF3D4B05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案例</a:t>
            </a:r>
            <a:r>
              <a:rPr kumimoji="1" lang="en-US" altLang="zh-CN" dirty="0"/>
              <a:t>2-</a:t>
            </a:r>
            <a:r>
              <a:rPr kumimoji="1" lang="zh-CN" altLang="en-US" dirty="0"/>
              <a:t>拟南芥根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70F46-DC7F-D144-A8EC-93D60A3C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D845DB-DE5E-7B4F-8705-900E2D3C7A59}"/>
              </a:ext>
            </a:extLst>
          </p:cNvPr>
          <p:cNvSpPr txBox="1"/>
          <p:nvPr/>
        </p:nvSpPr>
        <p:spPr>
          <a:xfrm>
            <a:off x="875665" y="1273912"/>
            <a:ext cx="3012363" cy="463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拟南芥根部的细胞异质性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B09448-0448-274E-9B78-23E09BF36CFE}"/>
              </a:ext>
            </a:extLst>
          </p:cNvPr>
          <p:cNvSpPr txBox="1"/>
          <p:nvPr/>
        </p:nvSpPr>
        <p:spPr>
          <a:xfrm>
            <a:off x="7360932" y="1273912"/>
            <a:ext cx="4075609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原生质体制备：种子消毒，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培养基培养，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生长收集根；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Rnase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-free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的酶溶液（纤维素酶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1.5%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、离析酶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1.5%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0.4M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甘露醇、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10mM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KCl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10mM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CaCl</a:t>
            </a:r>
            <a:r>
              <a:rPr kumimoji="1" lang="en-US" altLang="zh-CN" sz="16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0.1%BSA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）中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室温下消化，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40um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滤网过滤，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8%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甘露醇冲洗三次。台盼蓝染色计算活率（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85%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），调整浓度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1500-2000cell/ul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10X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建库。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68C0F-1FDE-3740-97DA-3CF9E12EB4A4}"/>
              </a:ext>
            </a:extLst>
          </p:cNvPr>
          <p:cNvSpPr txBox="1"/>
          <p:nvPr/>
        </p:nvSpPr>
        <p:spPr>
          <a:xfrm>
            <a:off x="7360932" y="3648640"/>
            <a:ext cx="4291807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）上样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15000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个细胞，过滤后得到</a:t>
            </a:r>
            <a:r>
              <a:rPr kumimoji="1"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7695</a:t>
            </a:r>
            <a:r>
              <a:rPr kumimoji="1" lang="zh-CN" altLang="e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</a:t>
            </a:r>
            <a:r>
              <a:rPr kumimoji="1"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23161</a:t>
            </a:r>
            <a:r>
              <a:rPr kumimoji="1" lang="zh-CN" altLang="e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基因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）共得到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，通过已发表的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103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marker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基因去注释得到具体细胞类型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）具有明显边界的细胞群；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内的异质性；新的细胞类群（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cluster24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无分类）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6C1A282-0BBF-F544-94F1-C56FB703ACC8}"/>
              </a:ext>
            </a:extLst>
          </p:cNvPr>
          <p:cNvGrpSpPr/>
          <p:nvPr/>
        </p:nvGrpSpPr>
        <p:grpSpPr>
          <a:xfrm>
            <a:off x="875030" y="1912765"/>
            <a:ext cx="6485902" cy="4518269"/>
            <a:chOff x="875030" y="1912765"/>
            <a:chExt cx="6485902" cy="451826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E5D00AC-1319-C84F-8B7B-59B7D722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030" y="1912765"/>
              <a:ext cx="6485902" cy="451826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A2FB1F-4E01-D14E-B910-ABDBDA25EBCF}"/>
                </a:ext>
              </a:extLst>
            </p:cNvPr>
            <p:cNvSpPr txBox="1"/>
            <p:nvPr/>
          </p:nvSpPr>
          <p:spPr>
            <a:xfrm>
              <a:off x="2322871" y="1996047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dirty="0">
                  <a:solidFill>
                    <a:srgbClr val="C00000"/>
                  </a:solidFill>
                </a:rPr>
                <a:t>木质部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BBF2503-7A74-EB45-8CC2-D071B983A30E}"/>
                </a:ext>
              </a:extLst>
            </p:cNvPr>
            <p:cNvSpPr txBox="1"/>
            <p:nvPr/>
          </p:nvSpPr>
          <p:spPr>
            <a:xfrm>
              <a:off x="3321609" y="3941067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dirty="0">
                  <a:solidFill>
                    <a:srgbClr val="C00000"/>
                  </a:solidFill>
                </a:rPr>
                <a:t>韧皮部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A38799E-A8C1-5F4D-AB4E-2D64E24E29F8}"/>
                </a:ext>
              </a:extLst>
            </p:cNvPr>
            <p:cNvSpPr txBox="1"/>
            <p:nvPr/>
          </p:nvSpPr>
          <p:spPr>
            <a:xfrm>
              <a:off x="3012710" y="2245883"/>
              <a:ext cx="10374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dirty="0">
                  <a:solidFill>
                    <a:srgbClr val="C00000"/>
                  </a:solidFill>
                </a:rPr>
                <a:t>内皮细胞</a:t>
              </a:r>
              <a:r>
                <a:rPr kumimoji="1" lang="en-US" altLang="zh-CN" sz="900" dirty="0">
                  <a:solidFill>
                    <a:srgbClr val="C00000"/>
                  </a:solidFill>
                </a:rPr>
                <a:t>/</a:t>
              </a:r>
              <a:r>
                <a:rPr kumimoji="1" lang="zh-CN" altLang="en-US" sz="900" dirty="0">
                  <a:solidFill>
                    <a:srgbClr val="C00000"/>
                  </a:solidFill>
                </a:rPr>
                <a:t>凯氏带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4E4C37F-1469-B345-8B04-C8AF6048B975}"/>
                </a:ext>
              </a:extLst>
            </p:cNvPr>
            <p:cNvSpPr txBox="1"/>
            <p:nvPr/>
          </p:nvSpPr>
          <p:spPr>
            <a:xfrm>
              <a:off x="3012710" y="4265870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dirty="0">
                  <a:solidFill>
                    <a:srgbClr val="C00000"/>
                  </a:solidFill>
                </a:rPr>
                <a:t>表皮层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7EFD71-7B1B-0B4B-9D76-D74D5CB95013}"/>
                </a:ext>
              </a:extLst>
            </p:cNvPr>
            <p:cNvSpPr txBox="1"/>
            <p:nvPr/>
          </p:nvSpPr>
          <p:spPr>
            <a:xfrm>
              <a:off x="1301947" y="3826593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dirty="0">
                  <a:solidFill>
                    <a:srgbClr val="C00000"/>
                  </a:solidFill>
                </a:rPr>
                <a:t>根毛细胞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1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1BBAD-CBE4-5145-994D-B870FB65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989F24-2C4A-5544-B5EB-A844CFAE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832404-AD63-6047-8488-A6CBF335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778" y="1441428"/>
            <a:ext cx="9436443" cy="442916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E1F8D7-F1EC-E244-A965-C3B099CBF21F}"/>
              </a:ext>
            </a:extLst>
          </p:cNvPr>
          <p:cNvSpPr/>
          <p:nvPr/>
        </p:nvSpPr>
        <p:spPr>
          <a:xfrm>
            <a:off x="3542270" y="5870597"/>
            <a:ext cx="4699687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UMAP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细胞图谱还可以看出细胞分化的方向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4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33C9B-B9E8-384B-A725-2965A3E5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 dirty="0"/>
              <a:t>Marker</a:t>
            </a:r>
            <a:r>
              <a:rPr kumimoji="1" lang="zh-CN" altLang="en-US" sz="2400" dirty="0"/>
              <a:t>鉴定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EA1014-4CCF-714C-889E-84B08F4ED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3212BB-E56D-9B46-B84F-85B078FB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87" y="1338627"/>
            <a:ext cx="4031674" cy="47436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85548A-ED74-2243-B618-38A620C63BBC}"/>
              </a:ext>
            </a:extLst>
          </p:cNvPr>
          <p:cNvSpPr txBox="1"/>
          <p:nvPr/>
        </p:nvSpPr>
        <p:spPr>
          <a:xfrm>
            <a:off x="912811" y="6283338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细胞聚类到细胞身份，还有很长一段距离</a:t>
            </a:r>
            <a:r>
              <a:rPr kumimoji="1" lang="en-US" altLang="zh-CN" b="1" dirty="0">
                <a:solidFill>
                  <a:srgbClr val="C00000"/>
                </a:solidFill>
              </a:rPr>
              <a:t>…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885CD6A-7221-9D4C-AAD2-654929979352}"/>
              </a:ext>
            </a:extLst>
          </p:cNvPr>
          <p:cNvGrpSpPr/>
          <p:nvPr/>
        </p:nvGrpSpPr>
        <p:grpSpPr>
          <a:xfrm>
            <a:off x="5877560" y="1273781"/>
            <a:ext cx="4645024" cy="2942107"/>
            <a:chOff x="5877560" y="1273781"/>
            <a:chExt cx="4645024" cy="2942107"/>
          </a:xfrm>
        </p:grpSpPr>
        <p:grpSp>
          <p:nvGrpSpPr>
            <p:cNvPr id="18" name="组合 97">
              <a:extLst>
                <a:ext uri="{FF2B5EF4-FFF2-40B4-BE49-F238E27FC236}">
                  <a16:creationId xmlns:a16="http://schemas.microsoft.com/office/drawing/2014/main" id="{E5CF4366-7D3F-9042-9BCC-D438B8D4C106}"/>
                </a:ext>
              </a:extLst>
            </p:cNvPr>
            <p:cNvGrpSpPr/>
            <p:nvPr/>
          </p:nvGrpSpPr>
          <p:grpSpPr bwMode="auto">
            <a:xfrm>
              <a:off x="5992219" y="2694555"/>
              <a:ext cx="1964609" cy="1507471"/>
              <a:chOff x="121860" y="178764"/>
              <a:chExt cx="2088001" cy="1395011"/>
            </a:xfrm>
          </p:grpSpPr>
          <p:sp>
            <p:nvSpPr>
              <p:cNvPr id="19" name="文本框 98">
                <a:extLst>
                  <a:ext uri="{FF2B5EF4-FFF2-40B4-BE49-F238E27FC236}">
                    <a16:creationId xmlns:a16="http://schemas.microsoft.com/office/drawing/2014/main" id="{2F4533BA-534C-4B46-87D7-3B08AC120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60" y="719623"/>
                <a:ext cx="2088001" cy="31329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兰亭黑_GBK" pitchFamily="2" charset="-122"/>
                    <a:sym typeface="Arial" panose="020B0604020202020204" pitchFamily="34" charset="0"/>
                  </a:rPr>
                  <a:t>文献报道的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兰亭黑_GBK" pitchFamily="2" charset="-122"/>
                    <a:sym typeface="Arial" panose="020B0604020202020204" pitchFamily="34" charset="0"/>
                  </a:rPr>
                  <a:t>Marker</a:t>
                </a:r>
                <a:endParaRPr lang="zh-CN" altLang="en-US" sz="1600" baseline="-3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方正兰亭黑_GBK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文本框 99">
                <a:extLst>
                  <a:ext uri="{FF2B5EF4-FFF2-40B4-BE49-F238E27FC236}">
                    <a16:creationId xmlns:a16="http://schemas.microsoft.com/office/drawing/2014/main" id="{578E9472-F536-8844-B7F7-D142D062A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60" y="1260485"/>
                <a:ext cx="2088001" cy="31329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600" b="1" dirty="0">
                    <a:solidFill>
                      <a:srgbClr val="C00000"/>
                    </a:solidFill>
                    <a:ea typeface="方正兰亭黑_GBK" pitchFamily="2" charset="-122"/>
                    <a:sym typeface="Arial" panose="020B0604020202020204" pitchFamily="34" charset="0"/>
                  </a:rPr>
                  <a:t>实验验证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兰亭黑_GBK" pitchFamily="2" charset="-122"/>
                    <a:sym typeface="Arial" panose="020B0604020202020204" pitchFamily="34" charset="0"/>
                  </a:rPr>
                  <a:t>Marker</a:t>
                </a:r>
                <a:endParaRPr lang="zh-CN" altLang="en-US" sz="1600" baseline="-3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方正兰亭黑_GBK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文本框 100">
                <a:extLst>
                  <a:ext uri="{FF2B5EF4-FFF2-40B4-BE49-F238E27FC236}">
                    <a16:creationId xmlns:a16="http://schemas.microsoft.com/office/drawing/2014/main" id="{10B63626-7EBB-974E-B7CF-397F62049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60" y="178764"/>
                <a:ext cx="2088001" cy="31329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兰亭黑_GBK" pitchFamily="2" charset="-122"/>
                    <a:sym typeface="Arial" panose="020B0604020202020204" pitchFamily="34" charset="0"/>
                  </a:rPr>
                  <a:t>差异分析找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兰亭黑_GBK" pitchFamily="2" charset="-122"/>
                    <a:sym typeface="Arial" panose="020B0604020202020204" pitchFamily="34" charset="0"/>
                  </a:rPr>
                  <a:t>Marker</a:t>
                </a:r>
                <a:endParaRPr lang="zh-CN" altLang="en-US" sz="1600" baseline="-3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方正兰亭黑_GBK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直接连接符 102">
                <a:extLst>
                  <a:ext uri="{FF2B5EF4-FFF2-40B4-BE49-F238E27FC236}">
                    <a16:creationId xmlns:a16="http://schemas.microsoft.com/office/drawing/2014/main" id="{95AF62F8-F2D9-3F4F-87F8-43F106F0B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860" y="604882"/>
                <a:ext cx="2088000" cy="1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直接连接符 103">
                <a:extLst>
                  <a:ext uri="{FF2B5EF4-FFF2-40B4-BE49-F238E27FC236}">
                    <a16:creationId xmlns:a16="http://schemas.microsoft.com/office/drawing/2014/main" id="{584C94E2-9858-2B4B-97D9-5EFFCAA7AF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860" y="1150992"/>
                <a:ext cx="2088000" cy="1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5" name="组合 104">
              <a:extLst>
                <a:ext uri="{FF2B5EF4-FFF2-40B4-BE49-F238E27FC236}">
                  <a16:creationId xmlns:a16="http://schemas.microsoft.com/office/drawing/2014/main" id="{B9B5F898-CC80-B44D-9D2F-D1F86DDFCF34}"/>
                </a:ext>
              </a:extLst>
            </p:cNvPr>
            <p:cNvGrpSpPr/>
            <p:nvPr/>
          </p:nvGrpSpPr>
          <p:grpSpPr bwMode="auto">
            <a:xfrm>
              <a:off x="8443319" y="2708410"/>
              <a:ext cx="1964609" cy="1507478"/>
              <a:chOff x="121860" y="178764"/>
              <a:chExt cx="2088001" cy="1395018"/>
            </a:xfrm>
          </p:grpSpPr>
          <p:sp>
            <p:nvSpPr>
              <p:cNvPr id="26" name="文本框 105">
                <a:extLst>
                  <a:ext uri="{FF2B5EF4-FFF2-40B4-BE49-F238E27FC236}">
                    <a16:creationId xmlns:a16="http://schemas.microsoft.com/office/drawing/2014/main" id="{4786BC30-EC5E-0346-A8AE-20388598B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60" y="719624"/>
                <a:ext cx="2088001" cy="31329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兰亭黑_GBK" pitchFamily="2" charset="-122"/>
                    <a:sym typeface="Arial" panose="020B0604020202020204" pitchFamily="34" charset="0"/>
                  </a:rPr>
                  <a:t>与数据库比对</a:t>
                </a:r>
                <a:endParaRPr lang="zh-CN" altLang="en-US" sz="1600" baseline="-3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方正兰亭黑_GBK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文本框 106">
                <a:extLst>
                  <a:ext uri="{FF2B5EF4-FFF2-40B4-BE49-F238E27FC236}">
                    <a16:creationId xmlns:a16="http://schemas.microsoft.com/office/drawing/2014/main" id="{B2955D2D-C9AD-4844-9545-5C7233FA16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60" y="1260485"/>
                <a:ext cx="2088001" cy="31329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兰亭黑_GBK" pitchFamily="2" charset="-122"/>
                    <a:sym typeface="Arial" panose="020B0604020202020204" pitchFamily="34" charset="0"/>
                  </a:rPr>
                  <a:t>可不用实验验证</a:t>
                </a:r>
                <a:endParaRPr lang="zh-CN" altLang="en-US" sz="1600" baseline="-3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方正兰亭黑_GBK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文本框 107">
                <a:extLst>
                  <a:ext uri="{FF2B5EF4-FFF2-40B4-BE49-F238E27FC236}">
                    <a16:creationId xmlns:a16="http://schemas.microsoft.com/office/drawing/2014/main" id="{9AB57C67-73BE-974B-AB4C-0802FB26F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60" y="178764"/>
                <a:ext cx="2088001" cy="31329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兰亭黑_GBK" pitchFamily="2" charset="-122"/>
                    <a:sym typeface="Arial" panose="020B0604020202020204" pitchFamily="34" charset="0"/>
                  </a:rPr>
                  <a:t>差异分析找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兰亭黑_GBK" pitchFamily="2" charset="-122"/>
                    <a:sym typeface="Arial" panose="020B0604020202020204" pitchFamily="34" charset="0"/>
                  </a:rPr>
                  <a:t>Marker</a:t>
                </a:r>
                <a:endParaRPr lang="zh-CN" altLang="en-US" sz="1600" baseline="-3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方正兰亭黑_GBK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直接连接符 109">
                <a:extLst>
                  <a:ext uri="{FF2B5EF4-FFF2-40B4-BE49-F238E27FC236}">
                    <a16:creationId xmlns:a16="http://schemas.microsoft.com/office/drawing/2014/main" id="{6548BF1D-1240-1D47-8CBD-82B994610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860" y="604882"/>
                <a:ext cx="2088000" cy="1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直接连接符 110">
                <a:extLst>
                  <a:ext uri="{FF2B5EF4-FFF2-40B4-BE49-F238E27FC236}">
                    <a16:creationId xmlns:a16="http://schemas.microsoft.com/office/drawing/2014/main" id="{21A5146F-A541-D448-8574-A99640450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860" y="1150992"/>
                <a:ext cx="2088000" cy="1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9" name="Freeform 123">
              <a:extLst>
                <a:ext uri="{FF2B5EF4-FFF2-40B4-BE49-F238E27FC236}">
                  <a16:creationId xmlns:a16="http://schemas.microsoft.com/office/drawing/2014/main" id="{15A5E1DA-3A1A-8244-9541-BFAF07DF77C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9022397" y="1951146"/>
              <a:ext cx="806450" cy="569913"/>
            </a:xfrm>
            <a:custGeom>
              <a:avLst/>
              <a:gdLst>
                <a:gd name="T0" fmla="*/ 0 w 61"/>
                <a:gd name="T1" fmla="*/ 71239 h 40"/>
                <a:gd name="T2" fmla="*/ 0 w 61"/>
                <a:gd name="T3" fmla="*/ 71239 h 40"/>
                <a:gd name="T4" fmla="*/ 0 w 61"/>
                <a:gd name="T5" fmla="*/ 498674 h 40"/>
                <a:gd name="T6" fmla="*/ 0 w 61"/>
                <a:gd name="T7" fmla="*/ 498674 h 40"/>
                <a:gd name="T8" fmla="*/ 211528 w 61"/>
                <a:gd name="T9" fmla="*/ 284957 h 40"/>
                <a:gd name="T10" fmla="*/ 0 w 61"/>
                <a:gd name="T11" fmla="*/ 71239 h 40"/>
                <a:gd name="T12" fmla="*/ 251189 w 61"/>
                <a:gd name="T13" fmla="*/ 242213 h 40"/>
                <a:gd name="T14" fmla="*/ 290851 w 61"/>
                <a:gd name="T15" fmla="*/ 284957 h 40"/>
                <a:gd name="T16" fmla="*/ 343733 w 61"/>
                <a:gd name="T17" fmla="*/ 327700 h 40"/>
                <a:gd name="T18" fmla="*/ 409835 w 61"/>
                <a:gd name="T19" fmla="*/ 356196 h 40"/>
                <a:gd name="T20" fmla="*/ 475938 w 61"/>
                <a:gd name="T21" fmla="*/ 327700 h 40"/>
                <a:gd name="T22" fmla="*/ 502379 w 61"/>
                <a:gd name="T23" fmla="*/ 299204 h 40"/>
                <a:gd name="T24" fmla="*/ 555261 w 61"/>
                <a:gd name="T25" fmla="*/ 242213 h 40"/>
                <a:gd name="T26" fmla="*/ 766789 w 61"/>
                <a:gd name="T27" fmla="*/ 28496 h 40"/>
                <a:gd name="T28" fmla="*/ 780009 w 61"/>
                <a:gd name="T29" fmla="*/ 0 h 40"/>
                <a:gd name="T30" fmla="*/ 26441 w 61"/>
                <a:gd name="T31" fmla="*/ 0 h 40"/>
                <a:gd name="T32" fmla="*/ 39661 w 61"/>
                <a:gd name="T33" fmla="*/ 14248 h 40"/>
                <a:gd name="T34" fmla="*/ 251189 w 61"/>
                <a:gd name="T35" fmla="*/ 242213 h 40"/>
                <a:gd name="T36" fmla="*/ 555261 w 61"/>
                <a:gd name="T37" fmla="*/ 341948 h 40"/>
                <a:gd name="T38" fmla="*/ 502379 w 61"/>
                <a:gd name="T39" fmla="*/ 384691 h 40"/>
                <a:gd name="T40" fmla="*/ 409835 w 61"/>
                <a:gd name="T41" fmla="*/ 427435 h 40"/>
                <a:gd name="T42" fmla="*/ 304071 w 61"/>
                <a:gd name="T43" fmla="*/ 384691 h 40"/>
                <a:gd name="T44" fmla="*/ 251189 w 61"/>
                <a:gd name="T45" fmla="*/ 327700 h 40"/>
                <a:gd name="T46" fmla="*/ 39661 w 61"/>
                <a:gd name="T47" fmla="*/ 555665 h 40"/>
                <a:gd name="T48" fmla="*/ 26441 w 61"/>
                <a:gd name="T49" fmla="*/ 569913 h 40"/>
                <a:gd name="T50" fmla="*/ 780009 w 61"/>
                <a:gd name="T51" fmla="*/ 569913 h 40"/>
                <a:gd name="T52" fmla="*/ 766789 w 61"/>
                <a:gd name="T53" fmla="*/ 555665 h 40"/>
                <a:gd name="T54" fmla="*/ 555261 w 61"/>
                <a:gd name="T55" fmla="*/ 341948 h 40"/>
                <a:gd name="T56" fmla="*/ 793230 w 61"/>
                <a:gd name="T57" fmla="*/ 85487 h 40"/>
                <a:gd name="T58" fmla="*/ 594922 w 61"/>
                <a:gd name="T59" fmla="*/ 299204 h 40"/>
                <a:gd name="T60" fmla="*/ 793230 w 61"/>
                <a:gd name="T61" fmla="*/ 512922 h 40"/>
                <a:gd name="T62" fmla="*/ 806450 w 61"/>
                <a:gd name="T63" fmla="*/ 512922 h 40"/>
                <a:gd name="T64" fmla="*/ 806450 w 61"/>
                <a:gd name="T65" fmla="*/ 71239 h 40"/>
                <a:gd name="T66" fmla="*/ 793230 w 61"/>
                <a:gd name="T67" fmla="*/ 85487 h 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1"/>
                <a:gd name="T103" fmla="*/ 0 h 40"/>
                <a:gd name="T104" fmla="*/ 61 w 61"/>
                <a:gd name="T105" fmla="*/ 40 h 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1" h="40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0" y="5"/>
                  </a:lnTo>
                  <a:close/>
                  <a:moveTo>
                    <a:pt x="19" y="17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9" y="25"/>
                    <a:pt x="31" y="25"/>
                  </a:cubicBezTo>
                  <a:cubicBezTo>
                    <a:pt x="32" y="25"/>
                    <a:pt x="34" y="24"/>
                    <a:pt x="36" y="2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9" y="1"/>
                    <a:pt x="5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lnTo>
                    <a:pt x="19" y="17"/>
                  </a:lnTo>
                  <a:close/>
                  <a:moveTo>
                    <a:pt x="42" y="24"/>
                  </a:moveTo>
                  <a:cubicBezTo>
                    <a:pt x="38" y="27"/>
                    <a:pt x="38" y="27"/>
                    <a:pt x="38" y="27"/>
                  </a:cubicBezTo>
                  <a:cubicBezTo>
                    <a:pt x="36" y="29"/>
                    <a:pt x="33" y="30"/>
                    <a:pt x="31" y="30"/>
                  </a:cubicBezTo>
                  <a:cubicBezTo>
                    <a:pt x="28" y="30"/>
                    <a:pt x="25" y="29"/>
                    <a:pt x="23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40"/>
                    <a:pt x="58" y="40"/>
                    <a:pt x="58" y="39"/>
                  </a:cubicBezTo>
                  <a:lnTo>
                    <a:pt x="42" y="24"/>
                  </a:lnTo>
                  <a:close/>
                  <a:moveTo>
                    <a:pt x="60" y="6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1" y="36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91431" tIns="45716" rIns="91431" bIns="45716"/>
            <a:lstStyle/>
            <a:p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96E79BB-AF1E-6941-B658-77BE2447D4D5}"/>
                </a:ext>
              </a:extLst>
            </p:cNvPr>
            <p:cNvSpPr/>
            <p:nvPr/>
          </p:nvSpPr>
          <p:spPr>
            <a:xfrm>
              <a:off x="5877560" y="1894283"/>
              <a:ext cx="2193925" cy="535030"/>
            </a:xfrm>
            <a:prstGeom prst="rect">
              <a:avLst/>
            </a:prstGeom>
            <a:solidFill>
              <a:srgbClr val="B63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无</a:t>
              </a:r>
              <a:r>
                <a:rPr lang="en-US" altLang="zh-CN" dirty="0"/>
                <a:t>Marker</a:t>
              </a:r>
              <a:r>
                <a:rPr lang="zh-CN" altLang="en-US" dirty="0"/>
                <a:t>数据库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8644B78-265F-CF4E-BBF2-E67C87FBB4F5}"/>
                </a:ext>
              </a:extLst>
            </p:cNvPr>
            <p:cNvSpPr/>
            <p:nvPr/>
          </p:nvSpPr>
          <p:spPr>
            <a:xfrm>
              <a:off x="8328659" y="1894283"/>
              <a:ext cx="2193925" cy="535030"/>
            </a:xfrm>
            <a:prstGeom prst="rect">
              <a:avLst/>
            </a:prstGeom>
            <a:solidFill>
              <a:srgbClr val="B63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有</a:t>
              </a:r>
              <a:r>
                <a:rPr lang="en-US" altLang="zh-CN" dirty="0"/>
                <a:t>Marker</a:t>
              </a:r>
              <a:r>
                <a:rPr lang="zh-CN" altLang="en-US" dirty="0"/>
                <a:t>数据库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8EB6A5C-B9AE-B845-B0D6-199A3B18FF5B}"/>
                </a:ext>
              </a:extLst>
            </p:cNvPr>
            <p:cNvSpPr/>
            <p:nvPr/>
          </p:nvSpPr>
          <p:spPr>
            <a:xfrm>
              <a:off x="5877560" y="1273781"/>
              <a:ext cx="4645024" cy="535030"/>
            </a:xfrm>
            <a:prstGeom prst="rect">
              <a:avLst/>
            </a:prstGeom>
            <a:solidFill>
              <a:srgbClr val="B730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必须先有一个参考基因组及其注释信息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64BF37E-4551-7342-8E44-0A0FD2DA740D}"/>
              </a:ext>
            </a:extLst>
          </p:cNvPr>
          <p:cNvGrpSpPr/>
          <p:nvPr/>
        </p:nvGrpSpPr>
        <p:grpSpPr>
          <a:xfrm>
            <a:off x="5997879" y="4915687"/>
            <a:ext cx="2423591" cy="619493"/>
            <a:chOff x="5877559" y="4738606"/>
            <a:chExt cx="2423591" cy="619493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9BB0DA9-4666-4346-A6D6-239CE0F6AB86}"/>
                </a:ext>
              </a:extLst>
            </p:cNvPr>
            <p:cNvSpPr txBox="1"/>
            <p:nvPr/>
          </p:nvSpPr>
          <p:spPr>
            <a:xfrm>
              <a:off x="6554152" y="4863686"/>
              <a:ext cx="1746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1.</a:t>
              </a:r>
              <a:r>
                <a: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RNA</a:t>
              </a:r>
              <a:r>
                <a: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原位杂交</a:t>
              </a:r>
              <a:endPara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221D3BD-9F46-5E46-A4AD-F5F79B40D6E7}"/>
                </a:ext>
              </a:extLst>
            </p:cNvPr>
            <p:cNvSpPr/>
            <p:nvPr/>
          </p:nvSpPr>
          <p:spPr>
            <a:xfrm>
              <a:off x="5877559" y="4738606"/>
              <a:ext cx="619493" cy="619493"/>
            </a:xfrm>
            <a:prstGeom prst="rect">
              <a:avLst/>
            </a:prstGeom>
            <a:solidFill>
              <a:srgbClr val="B63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C7B39B78-6A7D-4B44-98B7-2166AD234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2" t="3539" r="59835"/>
            <a:stretch/>
          </p:blipFill>
          <p:spPr>
            <a:xfrm>
              <a:off x="5934659" y="4811844"/>
              <a:ext cx="498852" cy="497080"/>
            </a:xfrm>
            <a:prstGeom prst="ellipse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D4C0EB29-2B57-564F-8C0A-1F251F02610C}"/>
              </a:ext>
            </a:extLst>
          </p:cNvPr>
          <p:cNvGrpSpPr/>
          <p:nvPr/>
        </p:nvGrpSpPr>
        <p:grpSpPr>
          <a:xfrm>
            <a:off x="8557266" y="4934713"/>
            <a:ext cx="2193926" cy="619493"/>
            <a:chOff x="8328658" y="4757632"/>
            <a:chExt cx="2193926" cy="619493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2D9BC1A-44EE-AB4F-A38A-20AED079DFCB}"/>
                </a:ext>
              </a:extLst>
            </p:cNvPr>
            <p:cNvSpPr txBox="1"/>
            <p:nvPr/>
          </p:nvSpPr>
          <p:spPr>
            <a:xfrm>
              <a:off x="9005251" y="4882712"/>
              <a:ext cx="1517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2.</a:t>
              </a:r>
              <a:r>
                <a: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免疫荧光</a:t>
              </a:r>
              <a:endPara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7B31B95-E502-D84D-8E98-5403F4F6B28E}"/>
                </a:ext>
              </a:extLst>
            </p:cNvPr>
            <p:cNvSpPr/>
            <p:nvPr/>
          </p:nvSpPr>
          <p:spPr>
            <a:xfrm>
              <a:off x="8328658" y="4757632"/>
              <a:ext cx="619493" cy="619493"/>
            </a:xfrm>
            <a:prstGeom prst="rect">
              <a:avLst/>
            </a:prstGeom>
            <a:solidFill>
              <a:srgbClr val="B63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AB8586C0-0B8A-5B45-857B-04A74A51F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21"/>
            <a:stretch/>
          </p:blipFill>
          <p:spPr>
            <a:xfrm>
              <a:off x="8364294" y="4836319"/>
              <a:ext cx="548220" cy="440200"/>
            </a:xfrm>
            <a:prstGeom prst="ellipse">
              <a:avLst/>
            </a:prstGeom>
          </p:spPr>
        </p:pic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FE478BA-5B06-FB48-BF25-EA35FF1997C6}"/>
              </a:ext>
            </a:extLst>
          </p:cNvPr>
          <p:cNvGrpSpPr/>
          <p:nvPr/>
        </p:nvGrpSpPr>
        <p:grpSpPr>
          <a:xfrm>
            <a:off x="5997879" y="5866334"/>
            <a:ext cx="2202899" cy="619493"/>
            <a:chOff x="5877559" y="5689253"/>
            <a:chExt cx="2202899" cy="619493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89796D3-19A8-A045-AF50-DBB33C1C4598}"/>
                </a:ext>
              </a:extLst>
            </p:cNvPr>
            <p:cNvGrpSpPr/>
            <p:nvPr/>
          </p:nvGrpSpPr>
          <p:grpSpPr>
            <a:xfrm>
              <a:off x="5886532" y="5689253"/>
              <a:ext cx="2193926" cy="619493"/>
              <a:chOff x="5877559" y="4738606"/>
              <a:chExt cx="2193926" cy="619493"/>
            </a:xfrm>
          </p:grpSpPr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1E8AC597-2C85-EF43-BCE3-DA28FDA5D7E2}"/>
                  </a:ext>
                </a:extLst>
              </p:cNvPr>
              <p:cNvSpPr txBox="1"/>
              <p:nvPr/>
            </p:nvSpPr>
            <p:spPr>
              <a:xfrm>
                <a:off x="6554152" y="4863686"/>
                <a:ext cx="15173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3.</a:t>
                </a:r>
                <a:r>
                  <a:rPr kumimoji="1"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免疫组化</a:t>
                </a:r>
                <a:endPara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6B679EED-91FD-7743-8AE6-53A1505377C1}"/>
                  </a:ext>
                </a:extLst>
              </p:cNvPr>
              <p:cNvSpPr/>
              <p:nvPr/>
            </p:nvSpPr>
            <p:spPr>
              <a:xfrm>
                <a:off x="5877559" y="4738606"/>
                <a:ext cx="619493" cy="619493"/>
              </a:xfrm>
              <a:prstGeom prst="rect">
                <a:avLst/>
              </a:prstGeom>
              <a:solidFill>
                <a:srgbClr val="B63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DABF5A95-DCFF-3C4A-91F5-4CD6C69B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7559" y="5766358"/>
              <a:ext cx="614272" cy="474880"/>
            </a:xfrm>
            <a:prstGeom prst="ellipse">
              <a:avLst/>
            </a:prstGeom>
          </p:spPr>
        </p:pic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7D1C141-96B3-D14F-A564-FDC53BF4F5BD}"/>
              </a:ext>
            </a:extLst>
          </p:cNvPr>
          <p:cNvGrpSpPr/>
          <p:nvPr/>
        </p:nvGrpSpPr>
        <p:grpSpPr>
          <a:xfrm>
            <a:off x="8529758" y="5899215"/>
            <a:ext cx="2334629" cy="619493"/>
            <a:chOff x="8301645" y="5772531"/>
            <a:chExt cx="2334629" cy="619493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BE459CF-6D1A-5D48-9831-FCF2E3A98FAF}"/>
                </a:ext>
              </a:extLst>
            </p:cNvPr>
            <p:cNvGrpSpPr/>
            <p:nvPr/>
          </p:nvGrpSpPr>
          <p:grpSpPr>
            <a:xfrm>
              <a:off x="8314466" y="5772531"/>
              <a:ext cx="2321808" cy="619493"/>
              <a:chOff x="5877559" y="4738606"/>
              <a:chExt cx="2321808" cy="61949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EADD79AA-699E-014E-B8F8-F3BCC2AC3C7A}"/>
                  </a:ext>
                </a:extLst>
              </p:cNvPr>
              <p:cNvSpPr txBox="1"/>
              <p:nvPr/>
            </p:nvSpPr>
            <p:spPr>
              <a:xfrm>
                <a:off x="6554152" y="4863686"/>
                <a:ext cx="1645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4.</a:t>
                </a:r>
                <a:r>
                  <a:rPr kumimoji="1"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转基因技术</a:t>
                </a:r>
                <a:endPara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9621145-C7FD-7A41-AA36-3DF21A21462F}"/>
                  </a:ext>
                </a:extLst>
              </p:cNvPr>
              <p:cNvSpPr/>
              <p:nvPr/>
            </p:nvSpPr>
            <p:spPr>
              <a:xfrm>
                <a:off x="5877559" y="4738606"/>
                <a:ext cx="619493" cy="619493"/>
              </a:xfrm>
              <a:prstGeom prst="rect">
                <a:avLst/>
              </a:prstGeom>
              <a:solidFill>
                <a:srgbClr val="B63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13B3D0C8-A23C-6340-A978-1E7E8D6ED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66" t="5223" r="14195" b="56307"/>
            <a:stretch/>
          </p:blipFill>
          <p:spPr>
            <a:xfrm>
              <a:off x="8301645" y="5846804"/>
              <a:ext cx="660864" cy="476990"/>
            </a:xfrm>
            <a:prstGeom prst="ellipse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A69C4EC-25B2-0748-9CB7-DAC6DE83CCC8}"/>
              </a:ext>
            </a:extLst>
          </p:cNvPr>
          <p:cNvSpPr txBox="1"/>
          <p:nvPr/>
        </p:nvSpPr>
        <p:spPr>
          <a:xfrm>
            <a:off x="6715697" y="4359841"/>
            <a:ext cx="340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候选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Marker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基因的可视化？？？</a:t>
            </a:r>
          </a:p>
        </p:txBody>
      </p:sp>
    </p:spTree>
    <p:extLst>
      <p:ext uri="{BB962C8B-B14F-4D97-AF65-F5344CB8AC3E}">
        <p14:creationId xmlns:p14="http://schemas.microsoft.com/office/powerpoint/2010/main" val="233624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71748-51EA-4A4B-8580-6AA91A2A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51963F-EF65-5546-9BAC-1E8E1A54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1D263C-0C9F-4441-A3A1-0E02B2F361C4}"/>
              </a:ext>
            </a:extLst>
          </p:cNvPr>
          <p:cNvSpPr txBox="1"/>
          <p:nvPr/>
        </p:nvSpPr>
        <p:spPr>
          <a:xfrm>
            <a:off x="2486992" y="3774804"/>
            <a:ext cx="7271991" cy="171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免疫荧光：</a:t>
            </a:r>
            <a:r>
              <a:rPr kumimoji="1" lang="en" altLang="zh-CN" dirty="0">
                <a:hlinkClick r:id="rId2"/>
              </a:rPr>
              <a:t>https://www.youtube.com/watch?v=zO70nrWcAyk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3"/>
              </a:rPr>
              <a:t>	</a:t>
            </a:r>
            <a:r>
              <a:rPr kumimoji="1" lang="zh-CN" altLang="en-US" dirty="0">
                <a:hlinkClick r:id="rId3"/>
              </a:rPr>
              <a:t>    </a:t>
            </a:r>
            <a:r>
              <a:rPr kumimoji="1" lang="en" altLang="zh-CN" dirty="0">
                <a:hlinkClick r:id="rId3"/>
              </a:rPr>
              <a:t>https://www.youtube.com/watch?v=8v77U1UoLnA</a:t>
            </a:r>
            <a:endParaRPr kumimoji="1" lang="en" altLang="zh-CN" dirty="0"/>
          </a:p>
          <a:p>
            <a:pPr>
              <a:lnSpc>
                <a:spcPct val="150000"/>
              </a:lnSpc>
            </a:pPr>
            <a:endParaRPr kumimoji="1" lang="en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RNA</a:t>
            </a:r>
            <a:r>
              <a:rPr kumimoji="1" lang="zh-CN" altLang="en-US" dirty="0"/>
              <a:t>原位杂交：</a:t>
            </a:r>
            <a:r>
              <a:rPr kumimoji="1" lang="en" altLang="zh-CN" dirty="0">
                <a:hlinkClick r:id="rId4"/>
              </a:rPr>
              <a:t>https://www.youtube.com/watch?v=DEIL3KeXL9w&amp;t=198s</a:t>
            </a:r>
            <a:endParaRPr kumimoji="1" lang="e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C580B8-268D-914B-9A2F-58BDB68B8913}"/>
              </a:ext>
            </a:extLst>
          </p:cNvPr>
          <p:cNvSpPr txBox="1"/>
          <p:nvPr/>
        </p:nvSpPr>
        <p:spPr>
          <a:xfrm>
            <a:off x="4698046" y="1655048"/>
            <a:ext cx="2849883" cy="1428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000" b="1" dirty="0" err="1"/>
              <a:t>Cellranger</a:t>
            </a:r>
            <a:r>
              <a:rPr kumimoji="1" lang="zh-CN" altLang="en-US" sz="2000" b="1" dirty="0"/>
              <a:t>如何工作</a:t>
            </a:r>
            <a:endParaRPr kumimoji="1" lang="en-US" altLang="zh-CN" sz="2000" b="1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000" b="1" dirty="0"/>
              <a:t>图谱如何绘制</a:t>
            </a:r>
            <a:endParaRPr kumimoji="1" lang="en-US" altLang="zh-CN" sz="2000" b="1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000" b="1" dirty="0"/>
              <a:t>候选</a:t>
            </a:r>
            <a:r>
              <a:rPr kumimoji="1" lang="en-US" altLang="zh-CN" sz="2000" b="1" dirty="0"/>
              <a:t>Marker</a:t>
            </a:r>
            <a:r>
              <a:rPr kumimoji="1" lang="zh-CN" altLang="en-US" sz="2000" b="1" dirty="0"/>
              <a:t>如何寻找</a:t>
            </a:r>
          </a:p>
        </p:txBody>
      </p:sp>
    </p:spTree>
    <p:extLst>
      <p:ext uri="{BB962C8B-B14F-4D97-AF65-F5344CB8AC3E}">
        <p14:creationId xmlns:p14="http://schemas.microsoft.com/office/powerpoint/2010/main" val="3707858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203690" y="6296660"/>
            <a:ext cx="298831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E68091-DEBE-FC47-B435-B6037E9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数据分析流程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EC0F34-9E31-6544-BC0B-437BF634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8B08AC-4EA6-3A46-A8B2-22760AB09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95" y="1450101"/>
            <a:ext cx="4349346" cy="50319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6CCA24-E66B-5A45-A5DF-FD26334245B6}"/>
              </a:ext>
            </a:extLst>
          </p:cNvPr>
          <p:cNvSpPr txBox="1"/>
          <p:nvPr/>
        </p:nvSpPr>
        <p:spPr>
          <a:xfrm>
            <a:off x="1135781" y="170102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数据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获取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77897E-68A8-D241-8EC9-0F1AF734F201}"/>
              </a:ext>
            </a:extLst>
          </p:cNvPr>
          <p:cNvSpPr txBox="1"/>
          <p:nvPr/>
        </p:nvSpPr>
        <p:spPr>
          <a:xfrm>
            <a:off x="1135780" y="292022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数据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质控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4BC11D-41E2-3D4D-8BFE-9C7DAC0F3708}"/>
              </a:ext>
            </a:extLst>
          </p:cNvPr>
          <p:cNvSpPr txBox="1"/>
          <p:nvPr/>
        </p:nvSpPr>
        <p:spPr>
          <a:xfrm>
            <a:off x="1135780" y="422818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细胞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聚类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62E131-9EA5-3A4E-A3EE-A5A6AD01A446}"/>
              </a:ext>
            </a:extLst>
          </p:cNvPr>
          <p:cNvSpPr txBox="1"/>
          <p:nvPr/>
        </p:nvSpPr>
        <p:spPr>
          <a:xfrm>
            <a:off x="1135780" y="553613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基因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BE27C5-94FB-794C-A1EE-5C50942A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400" y="1264681"/>
            <a:ext cx="3633786" cy="2541466"/>
          </a:xfrm>
          <a:prstGeom prst="rect">
            <a:avLst/>
          </a:prstGeom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78DB30-A69D-FB4E-86C7-0DC1E3B0F3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31" t="28375" r="45792" b="30056"/>
          <a:stretch/>
        </p:blipFill>
        <p:spPr>
          <a:xfrm>
            <a:off x="6935112" y="4120320"/>
            <a:ext cx="3598362" cy="2541465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6B5A8B44-9C9F-FB42-9C7E-50B80295D0B7}"/>
              </a:ext>
            </a:extLst>
          </p:cNvPr>
          <p:cNvSpPr/>
          <p:nvPr/>
        </p:nvSpPr>
        <p:spPr>
          <a:xfrm>
            <a:off x="8583508" y="3719455"/>
            <a:ext cx="301571" cy="4875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93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B94B0-61BC-3F4D-BB9D-D29128CD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聚类之前为什么要标准化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1CB5D2-26FA-2840-A30B-84EAFA0E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1074FC-28B6-AA44-963B-6F739183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31" y="1211525"/>
            <a:ext cx="5486432" cy="48018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CD65E7-0805-AC48-AAC6-DB0722E20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61" y="1321939"/>
            <a:ext cx="4807974" cy="22904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FD63C9B-EA02-5C4E-953A-E3D035E1901B}"/>
              </a:ext>
            </a:extLst>
          </p:cNvPr>
          <p:cNvSpPr/>
          <p:nvPr/>
        </p:nvSpPr>
        <p:spPr>
          <a:xfrm>
            <a:off x="1602230" y="6225002"/>
            <a:ext cx="30260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 err="1"/>
              <a:t>doi</a:t>
            </a:r>
            <a:r>
              <a:rPr lang="en" altLang="zh-CN" sz="1600" dirty="0"/>
              <a:t>: 10.1038/s41467-019-12266-7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B1085A-6EE3-1848-80A8-AB5168937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361" y="3885357"/>
            <a:ext cx="3490726" cy="2488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BF155F-9CF3-2942-9A23-B1D65E5BB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488" y="3885357"/>
            <a:ext cx="3454922" cy="24883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0ED1F5-4CED-004B-8132-E106F87FC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811" y="3931188"/>
            <a:ext cx="3370211" cy="237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548F5-1074-714E-864D-792A4524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基于细胞的分析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图谱绘制（聚类或降维）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A31051-4CD0-C442-9850-FBF166D1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C2AA25-DAAF-404F-81F1-AD06B007B964}"/>
              </a:ext>
            </a:extLst>
          </p:cNvPr>
          <p:cNvSpPr txBox="1"/>
          <p:nvPr/>
        </p:nvSpPr>
        <p:spPr>
          <a:xfrm>
            <a:off x="2136443" y="2456161"/>
            <a:ext cx="8276305" cy="2203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-US" altLang="zh-CN" sz="2400" b="1" dirty="0"/>
              <a:t>PCA</a:t>
            </a:r>
            <a:r>
              <a:rPr kumimoji="1" lang="zh-CN" altLang="en-US" sz="2400" b="1" dirty="0"/>
              <a:t>（</a:t>
            </a:r>
            <a:r>
              <a:rPr kumimoji="1" lang="en" altLang="zh-CN" sz="2400" b="1" dirty="0"/>
              <a:t>principle components analysis</a:t>
            </a:r>
            <a:r>
              <a:rPr kumimoji="1" lang="zh-CN" altLang="en-US" sz="2400" b="1" dirty="0"/>
              <a:t>）</a:t>
            </a:r>
            <a:endParaRPr kumimoji="1" lang="en-US" altLang="zh-CN" sz="2400" b="1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-US" altLang="zh-CN" sz="2400" b="1" dirty="0"/>
              <a:t>t-SNE</a:t>
            </a:r>
            <a:r>
              <a:rPr kumimoji="1" lang="zh-CN" altLang="en-US" sz="2400" b="1" dirty="0"/>
              <a:t>（</a:t>
            </a:r>
            <a:r>
              <a:rPr kumimoji="1" lang="en" altLang="zh-CN" sz="2400" b="1" dirty="0"/>
              <a:t>t-distributed stochastic neighbor embedding</a:t>
            </a:r>
            <a:r>
              <a:rPr kumimoji="1" lang="zh-CN" altLang="en-US" sz="2400" b="1" dirty="0"/>
              <a:t>）</a:t>
            </a:r>
            <a:endParaRPr kumimoji="1" lang="en-US" altLang="zh-CN" sz="2400" b="1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-US" altLang="zh-CN" sz="2400" b="1" dirty="0"/>
              <a:t>UMAP</a:t>
            </a:r>
            <a:r>
              <a:rPr kumimoji="1" lang="zh-CN" altLang="en-US" sz="2400" b="1" dirty="0"/>
              <a:t>（</a:t>
            </a:r>
            <a:r>
              <a:rPr kumimoji="1" lang="en" altLang="zh-CN" sz="2400" b="1" dirty="0"/>
              <a:t>Uniform Manifold Approximation and Projection</a:t>
            </a:r>
            <a:r>
              <a:rPr kumimoji="1" lang="zh-CN" altLang="en-US" sz="2400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912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30BB4-0074-4E45-804C-8D06F6DA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PCA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619ECD-C3BA-0B49-AD01-7A4055A2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5" name="Picture 6" descr="相关图片">
            <a:extLst>
              <a:ext uri="{FF2B5EF4-FFF2-40B4-BE49-F238E27FC236}">
                <a16:creationId xmlns:a16="http://schemas.microsoft.com/office/drawing/2014/main" id="{94D2EC30-F433-814D-A583-88E857D1E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51" y="1729912"/>
            <a:ext cx="4403735" cy="195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26DE1F-746A-2149-8CD9-123D4208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226" y="1729912"/>
            <a:ext cx="4034205" cy="18997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F5FEA4-B424-A747-829C-790C4737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02" y="1194612"/>
            <a:ext cx="5787098" cy="517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D8DC55-A8B6-5146-B750-6D6823455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226" y="3866874"/>
            <a:ext cx="3629719" cy="26123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2403E7-F091-BC45-A74A-4469D63190A9}"/>
              </a:ext>
            </a:extLst>
          </p:cNvPr>
          <p:cNvSpPr txBox="1"/>
          <p:nvPr/>
        </p:nvSpPr>
        <p:spPr>
          <a:xfrm>
            <a:off x="5908431" y="4230739"/>
            <a:ext cx="5002983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1">
                <a:solidFill>
                  <a:srgbClr val="800000"/>
                </a:solidFill>
                <a:latin typeface="微软雅黑" panose="020F0502020204030204"/>
                <a:ea typeface="微软雅黑"/>
                <a:cs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线性回归：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Step1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：计算中心点（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x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y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的平均值）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Step2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：线性拟合（最小二乘）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Step3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：计算斜率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b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、截距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a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和决定系数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R</a:t>
            </a:r>
            <a:r>
              <a:rPr lang="en-US" altLang="zh-CN" sz="2000" baseline="30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2</a:t>
            </a:r>
            <a:endParaRPr lang="zh-CN" altLang="en-US" sz="2000" baseline="300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50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6A39C-B48E-A044-8E26-B9FE18B9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PCA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47A2BB-EE53-014B-A74C-7E902BEB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611032-25D8-7246-B09C-EE44CCE3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" y="1152863"/>
            <a:ext cx="3558937" cy="27602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ADF470-A48D-564A-9C25-CA5C374A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67" y="1152863"/>
            <a:ext cx="4189993" cy="27602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1878FB-1861-6649-8560-518666BB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253" y="1152863"/>
            <a:ext cx="3753123" cy="27602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B5609E-F576-0A40-94C6-CFA755E0C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362" y="3913095"/>
            <a:ext cx="2432521" cy="2260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931247-18A5-F742-8EFB-14B76C0E5275}"/>
              </a:ext>
            </a:extLst>
          </p:cNvPr>
          <p:cNvSpPr txBox="1"/>
          <p:nvPr/>
        </p:nvSpPr>
        <p:spPr>
          <a:xfrm>
            <a:off x="683062" y="6067628"/>
            <a:ext cx="3300455" cy="70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/>
            </a:lvl1pPr>
          </a:lstStyle>
          <a:p>
            <a:r>
              <a:rPr lang="en-US" altLang="zh-CN" sz="1400" dirty="0"/>
              <a:t>The loading scores of OTU_1 in PC1: 0.893</a:t>
            </a:r>
          </a:p>
          <a:p>
            <a:r>
              <a:rPr lang="en-US" altLang="zh-CN" sz="1400" dirty="0"/>
              <a:t>The loading scores of OTU_2 in PC1: 0.446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598E483-52A3-2F4E-81D2-D5521E362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12" y="3659790"/>
            <a:ext cx="3376776" cy="27556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1B8DCAB-108E-D844-9D03-8FACE2BF152A}"/>
              </a:ext>
            </a:extLst>
          </p:cNvPr>
          <p:cNvGrpSpPr/>
          <p:nvPr/>
        </p:nvGrpSpPr>
        <p:grpSpPr>
          <a:xfrm>
            <a:off x="7048649" y="3639720"/>
            <a:ext cx="3534396" cy="2733120"/>
            <a:chOff x="6711352" y="1633551"/>
            <a:chExt cx="5474157" cy="410556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AD94111-A63D-0547-8D73-7672962D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8278" y="2187346"/>
              <a:ext cx="5067231" cy="232070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E137894-C62E-9541-9019-3FC269512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1352" y="1633551"/>
              <a:ext cx="4799890" cy="4105567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1D3BA66-15A8-354A-B916-62503F2AB424}"/>
              </a:ext>
            </a:extLst>
          </p:cNvPr>
          <p:cNvSpPr txBox="1"/>
          <p:nvPr/>
        </p:nvSpPr>
        <p:spPr>
          <a:xfrm>
            <a:off x="4192672" y="6067628"/>
            <a:ext cx="3132139" cy="70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/>
              <a:t>The </a:t>
            </a:r>
            <a:r>
              <a:rPr lang="en-US" altLang="zh-CN" sz="1400" b="1" dirty="0">
                <a:solidFill>
                  <a:srgbClr val="C00000"/>
                </a:solidFill>
              </a:rPr>
              <a:t>loading scores </a:t>
            </a:r>
            <a:r>
              <a:rPr lang="en-US" altLang="zh-CN" sz="1400" b="1" dirty="0"/>
              <a:t>of OTU_1 in PC2: xxx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The loading scores of OTU_2 in PC2: xxx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1687AD-25B4-BC46-9811-F4900E8CDC84}"/>
                  </a:ext>
                </a:extLst>
              </p:cNvPr>
              <p:cNvSpPr txBox="1"/>
              <p:nvPr/>
            </p:nvSpPr>
            <p:spPr>
              <a:xfrm>
                <a:off x="7667074" y="5854621"/>
                <a:ext cx="3519361" cy="918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Eigenvalue: sum of squared distances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𝒕𝒐𝒕𝒂𝒍</m:t>
                            </m:r>
                          </m:sub>
                        </m:sSub>
                      </m:e>
                      <m:sup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1400" b="1" dirty="0"/>
              </a:p>
              <a:p>
                <a:r>
                  <a:rPr lang="en-US" altLang="zh-CN" sz="1400" b="1" dirty="0"/>
                  <a:t>Variation for PC1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𝒑𝒄</m:t>
                                </m:r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𝒕𝒐𝒕𝒂𝒍</m:t>
                            </m:r>
                          </m:sub>
                        </m:sSub>
                      </m:e>
                      <m:sup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b="1" dirty="0"/>
              </a:p>
              <a:p>
                <a:r>
                  <a:rPr lang="en-US" altLang="zh-CN" sz="1400" b="1" dirty="0"/>
                  <a:t>Variation for PC2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𝒑𝒄</m:t>
                                </m:r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𝒕𝒐𝒕𝒂𝒍</m:t>
                            </m:r>
                          </m:sub>
                        </m:sSub>
                      </m:e>
                      <m:sup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b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1687AD-25B4-BC46-9811-F4900E8CD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074" y="5854621"/>
                <a:ext cx="3519361" cy="918265"/>
              </a:xfrm>
              <a:prstGeom prst="rect">
                <a:avLst/>
              </a:prstGeom>
              <a:blipFill>
                <a:blip r:embed="rId9"/>
                <a:stretch>
                  <a:fillRect l="-360"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90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96C93-E1DB-CB4B-B5B7-6F041489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PCA-</a:t>
            </a:r>
            <a:r>
              <a:rPr kumimoji="1" lang="zh-CN" altLang="en-US" dirty="0"/>
              <a:t>总结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DE0798-A941-D046-B99B-094F68DE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CED519-7AE7-534E-B198-EF72297ED67F}"/>
              </a:ext>
            </a:extLst>
          </p:cNvPr>
          <p:cNvSpPr txBox="1"/>
          <p:nvPr/>
        </p:nvSpPr>
        <p:spPr>
          <a:xfrm>
            <a:off x="3495321" y="1410711"/>
            <a:ext cx="5647700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/>
              <a:t>基于线性的降维方法</a:t>
            </a:r>
            <a:endParaRPr kumimoji="1"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PCA</a:t>
            </a:r>
            <a:r>
              <a:rPr kumimoji="1" lang="zh-CN" altLang="en-US" dirty="0"/>
              <a:t>分析之前需要进行标准化（</a:t>
            </a:r>
            <a:r>
              <a:rPr kumimoji="1" lang="en-US" altLang="zh-CN" dirty="0"/>
              <a:t>z-score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PCA</a:t>
            </a:r>
            <a:r>
              <a:rPr kumimoji="1" lang="zh-CN" altLang="en-US" dirty="0"/>
              <a:t>的前几个主成分包含了数据的大部分变化信息</a:t>
            </a:r>
            <a:endParaRPr kumimoji="1"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/>
              <a:t>可以选取</a:t>
            </a:r>
            <a:r>
              <a:rPr kumimoji="1" lang="en-US" altLang="zh-CN" dirty="0"/>
              <a:t>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PCs</a:t>
            </a:r>
            <a:r>
              <a:rPr kumimoji="1" lang="zh-CN" altLang="en-US" dirty="0"/>
              <a:t>用于数据过滤（</a:t>
            </a:r>
            <a:r>
              <a:rPr kumimoji="1" lang="en-US" altLang="zh-CN" dirty="0"/>
              <a:t>5-30</a:t>
            </a:r>
            <a:r>
              <a:rPr kumimoji="1" lang="zh-CN" altLang="en-US" dirty="0"/>
              <a:t> </a:t>
            </a:r>
            <a:r>
              <a:rPr kumimoji="1" lang="en-US" altLang="zh-CN" dirty="0"/>
              <a:t>PCs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70C0"/>
                </a:solidFill>
              </a:rPr>
              <a:t>对于</a:t>
            </a:r>
            <a:r>
              <a:rPr kumimoji="1" lang="en-US" altLang="zh-CN" dirty="0">
                <a:solidFill>
                  <a:srgbClr val="0070C0"/>
                </a:solidFill>
              </a:rPr>
              <a:t>0</a:t>
            </a:r>
            <a:r>
              <a:rPr kumimoji="1" lang="zh-CN" altLang="en-US" dirty="0">
                <a:solidFill>
                  <a:srgbClr val="0070C0"/>
                </a:solidFill>
              </a:rPr>
              <a:t>膨胀数据表现很差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DD3620-0129-634D-9CB0-6943E7393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21" y="4015867"/>
            <a:ext cx="5535935" cy="19026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541B92-6670-DA4E-9C85-CF51436C3E0D}"/>
              </a:ext>
            </a:extLst>
          </p:cNvPr>
          <p:cNvSpPr txBox="1"/>
          <p:nvPr/>
        </p:nvSpPr>
        <p:spPr>
          <a:xfrm>
            <a:off x="2821024" y="6059785"/>
            <a:ext cx="6603928" cy="4222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/>
              <a:t>使数据平均值</a:t>
            </a:r>
            <a:r>
              <a:rPr kumimoji="1" lang="en-US" altLang="zh-CN" sz="1600" dirty="0"/>
              <a:t>=0</a:t>
            </a:r>
            <a:r>
              <a:rPr kumimoji="1" lang="zh-CN" altLang="en-US" sz="1600" dirty="0"/>
              <a:t>，标准差</a:t>
            </a:r>
            <a:r>
              <a:rPr kumimoji="1" lang="en-US" altLang="zh-CN" sz="1600" dirty="0"/>
              <a:t>=1</a:t>
            </a:r>
            <a:r>
              <a:rPr kumimoji="1" lang="zh-CN" altLang="en-US" sz="1600" dirty="0"/>
              <a:t>，近似符合正态分布，方便下游分析</a:t>
            </a:r>
          </a:p>
        </p:txBody>
      </p:sp>
    </p:spTree>
    <p:extLst>
      <p:ext uri="{BB962C8B-B14F-4D97-AF65-F5344CB8AC3E}">
        <p14:creationId xmlns:p14="http://schemas.microsoft.com/office/powerpoint/2010/main" val="29836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FF439-2813-5347-95C3-744DB991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t-SNE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1A6165-DD0B-DA4E-89B3-5FE67014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89D5D1-54B9-E343-AE58-37F5FD0B1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9"/>
          <a:stretch/>
        </p:blipFill>
        <p:spPr>
          <a:xfrm>
            <a:off x="1648690" y="1414130"/>
            <a:ext cx="8599960" cy="45749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A0D1A8A-6A35-BA47-AD96-A9586102730F}"/>
              </a:ext>
            </a:extLst>
          </p:cNvPr>
          <p:cNvSpPr txBox="1"/>
          <p:nvPr/>
        </p:nvSpPr>
        <p:spPr>
          <a:xfrm>
            <a:off x="1316960" y="6056927"/>
            <a:ext cx="9612055" cy="42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随机：开始的投射点是随机的；邻域嵌入：与相似的点不断靠近；</a:t>
            </a:r>
            <a:r>
              <a:rPr kumimoji="1" lang="en-US" altLang="zh-CN" sz="1600" dirty="0"/>
              <a:t>t-</a:t>
            </a:r>
            <a:r>
              <a:rPr kumimoji="1" lang="zh-CN" altLang="en-US" sz="1600" dirty="0"/>
              <a:t>分布：点与点之间的距离以</a:t>
            </a:r>
            <a:r>
              <a:rPr kumimoji="1" lang="en-US" altLang="zh-CN" sz="1600" dirty="0"/>
              <a:t>t</a:t>
            </a:r>
            <a:r>
              <a:rPr kumimoji="1" lang="zh-CN" altLang="en-US" sz="1600" dirty="0"/>
              <a:t>分布衡量</a:t>
            </a:r>
          </a:p>
        </p:txBody>
      </p:sp>
    </p:spTree>
    <p:extLst>
      <p:ext uri="{BB962C8B-B14F-4D97-AF65-F5344CB8AC3E}">
        <p14:creationId xmlns:p14="http://schemas.microsoft.com/office/powerpoint/2010/main" val="128480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E03AE-F1A0-D647-A40F-62EADE98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t-SNE</a:t>
            </a:r>
            <a:r>
              <a:rPr kumimoji="1" lang="zh-CN" altLang="en-US" dirty="0"/>
              <a:t>总结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523A4B-0CA7-164F-AF97-6596928C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AE0B8D-6ECD-FC49-9AFD-C5C7A0C07B27}"/>
              </a:ext>
            </a:extLst>
          </p:cNvPr>
          <p:cNvSpPr txBox="1"/>
          <p:nvPr/>
        </p:nvSpPr>
        <p:spPr>
          <a:xfrm>
            <a:off x="4036742" y="2077266"/>
            <a:ext cx="3738524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/>
              <a:t>基于非线性的图形降维方法</a:t>
            </a:r>
            <a:endParaRPr kumimoji="1"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/>
              <a:t>通常取</a:t>
            </a:r>
            <a:r>
              <a:rPr kumimoji="1" lang="en-US" altLang="zh-CN" dirty="0"/>
              <a:t>PCA</a:t>
            </a:r>
            <a:r>
              <a:rPr kumimoji="1" lang="zh-CN" altLang="en-US" dirty="0"/>
              <a:t>的前</a:t>
            </a:r>
            <a:r>
              <a:rPr kumimoji="1" lang="en-US" altLang="zh-CN" dirty="0"/>
              <a:t>20-30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PCs</a:t>
            </a:r>
            <a:r>
              <a:rPr kumimoji="1" lang="zh-CN" altLang="en-US" dirty="0"/>
              <a:t>分析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0EBD17-B7D9-9B47-BFD1-5976AAC2ABB1}"/>
              </a:ext>
            </a:extLst>
          </p:cNvPr>
          <p:cNvSpPr txBox="1"/>
          <p:nvPr/>
        </p:nvSpPr>
        <p:spPr>
          <a:xfrm>
            <a:off x="4036742" y="3523392"/>
            <a:ext cx="3474028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新样本点的加入会降低准确度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不能够保留全局的数据结构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只能嵌入到</a:t>
            </a:r>
            <a:r>
              <a:rPr kumimoji="1" lang="en-US" altLang="zh-CN" dirty="0"/>
              <a:t>2-3</a:t>
            </a:r>
            <a:r>
              <a:rPr kumimoji="1" lang="zh-CN" altLang="en-US" dirty="0"/>
              <a:t>维的数据中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耗时久，计算内存高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73189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7"/>
  <p:tag name="MH_SECTIONID" val="268,269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426105711"/>
  <p:tag name="MH_LIBRARY" val="GRAPHIC"/>
  <p:tag name="MH_ORDER" val="Rectangle 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426105711"/>
  <p:tag name="MH_LIBRARY" val="GRAPHIC"/>
  <p:tag name="MH_ORDER" val="Rectangle 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426105711"/>
  <p:tag name="MH_LIBRARY" val="GRAPHIC"/>
  <p:tag name="MH_ORDER" val="Rectangle 24"/>
</p:tagLst>
</file>

<file path=ppt/theme/theme1.xml><?xml version="1.0" encoding="utf-8"?>
<a:theme xmlns:a="http://schemas.openxmlformats.org/drawingml/2006/main" name="主题内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6029</TotalTime>
  <Words>812</Words>
  <Application>Microsoft Macintosh PowerPoint</Application>
  <PresentationFormat>宽屏</PresentationFormat>
  <Paragraphs>121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思源黑体 CN Regular</vt:lpstr>
      <vt:lpstr>微软雅黑</vt:lpstr>
      <vt:lpstr>Arial</vt:lpstr>
      <vt:lpstr>Calibri</vt:lpstr>
      <vt:lpstr>Cambria Math</vt:lpstr>
      <vt:lpstr>Wingdings</vt:lpstr>
      <vt:lpstr>主题内页</vt:lpstr>
      <vt:lpstr>ScRNA-seq之图谱绘制和Marker鉴定</vt:lpstr>
      <vt:lpstr>数据分析流程</vt:lpstr>
      <vt:lpstr>聚类之前为什么要标准化</vt:lpstr>
      <vt:lpstr>基于细胞的分析-图谱绘制（聚类或降维）</vt:lpstr>
      <vt:lpstr>PCA</vt:lpstr>
      <vt:lpstr>PCA</vt:lpstr>
      <vt:lpstr>PCA-总结</vt:lpstr>
      <vt:lpstr>t-SNE</vt:lpstr>
      <vt:lpstr>t-SNE总结</vt:lpstr>
      <vt:lpstr>UMAP</vt:lpstr>
      <vt:lpstr>UMAP-总结</vt:lpstr>
      <vt:lpstr>各种降维方法性能比较</vt:lpstr>
      <vt:lpstr>案例1-果蝇大脑</vt:lpstr>
      <vt:lpstr>案例2-拟南芥根</vt:lpstr>
      <vt:lpstr>PowerPoint 演示文稿</vt:lpstr>
      <vt:lpstr>Marker鉴定</vt:lpstr>
      <vt:lpstr>实战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孙晓雯</dc:creator>
  <cp:lastModifiedBy>Microsoft Office User</cp:lastModifiedBy>
  <cp:revision>501</cp:revision>
  <dcterms:created xsi:type="dcterms:W3CDTF">2020-03-16T08:02:00Z</dcterms:created>
  <dcterms:modified xsi:type="dcterms:W3CDTF">2021-04-17T12:34:13Z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